
<file path=[Content_Types].xml><?xml version="1.0" encoding="utf-8"?>
<Types xmlns="http://schemas.openxmlformats.org/package/2006/content-types">
  <Default Extension="jfif" ContentType="image/jpeg"/>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2" r:id="rId8"/>
    <p:sldId id="267" r:id="rId9"/>
    <p:sldId id="264" r:id="rId10"/>
    <p:sldId id="265" r:id="rId11"/>
  </p:sldIdLst>
  <p:sldSz cx="12192000" cy="6858000"/>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1524000" y="1122363"/>
            <a:ext cx="9144000" cy="2387600"/>
          </a:xfrm>
        </p:spPr>
        <p:txBody>
          <a:bodyPr anchor="b"/>
          <a:lstStyle>
            <a:lvl1pPr algn="ctr">
              <a:defRPr sz="6000"/>
            </a:lvl1pPr>
          </a:lstStyle>
          <a:p>
            <a:r>
              <a:rPr lang="sl-SI" smtClean="0"/>
              <a:t>Uredite slog naslova matrice</a:t>
            </a:r>
            <a:endParaRPr lang="sl-SI"/>
          </a:p>
        </p:txBody>
      </p:sp>
      <p:sp>
        <p:nvSpPr>
          <p:cNvPr id="3" name="Podnaslov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smtClean="0"/>
              <a:t>Kliknite, da uredite slog podnaslova matrice</a:t>
            </a:r>
            <a:endParaRPr lang="sl-SI"/>
          </a:p>
        </p:txBody>
      </p:sp>
      <p:sp>
        <p:nvSpPr>
          <p:cNvPr id="4" name="Označba mesta datuma 3"/>
          <p:cNvSpPr>
            <a:spLocks noGrp="1"/>
          </p:cNvSpPr>
          <p:nvPr>
            <p:ph type="dt" sz="half" idx="10"/>
          </p:nvPr>
        </p:nvSpPr>
        <p:spPr/>
        <p:txBody>
          <a:bodyPr/>
          <a:lstStyle/>
          <a:p>
            <a:fld id="{CA297BFA-BF51-4DB9-A14F-82277524576B}" type="datetimeFigureOut">
              <a:rPr lang="sl-SI" smtClean="0"/>
              <a:t>2. 05. 2020</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4F529A19-FDAA-466A-8BED-AF4EE19C7CA3}" type="slidenum">
              <a:rPr lang="sl-SI" smtClean="0"/>
              <a:t>‹#›</a:t>
            </a:fld>
            <a:endParaRPr lang="sl-SI"/>
          </a:p>
        </p:txBody>
      </p:sp>
    </p:spTree>
    <p:extLst>
      <p:ext uri="{BB962C8B-B14F-4D97-AF65-F5344CB8AC3E}">
        <p14:creationId xmlns:p14="http://schemas.microsoft.com/office/powerpoint/2010/main" val="3558013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navpičnega besedila 2"/>
          <p:cNvSpPr>
            <a:spLocks noGrp="1"/>
          </p:cNvSpPr>
          <p:nvPr>
            <p:ph type="body" orient="vert" idx="1"/>
          </p:nvPr>
        </p:nvSpPr>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CA297BFA-BF51-4DB9-A14F-82277524576B}" type="datetimeFigureOut">
              <a:rPr lang="sl-SI" smtClean="0"/>
              <a:t>2. 05. 2020</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4F529A19-FDAA-466A-8BED-AF4EE19C7CA3}" type="slidenum">
              <a:rPr lang="sl-SI" smtClean="0"/>
              <a:t>‹#›</a:t>
            </a:fld>
            <a:endParaRPr lang="sl-SI"/>
          </a:p>
        </p:txBody>
      </p:sp>
    </p:spTree>
    <p:extLst>
      <p:ext uri="{BB962C8B-B14F-4D97-AF65-F5344CB8AC3E}">
        <p14:creationId xmlns:p14="http://schemas.microsoft.com/office/powerpoint/2010/main" val="3360993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8724900" y="365125"/>
            <a:ext cx="2628900" cy="5811838"/>
          </a:xfrm>
        </p:spPr>
        <p:txBody>
          <a:bodyPr vert="eaVert"/>
          <a:lstStyle/>
          <a:p>
            <a:r>
              <a:rPr lang="sl-SI" smtClean="0"/>
              <a:t>Uredite slog naslova matrice</a:t>
            </a:r>
            <a:endParaRPr lang="sl-SI"/>
          </a:p>
        </p:txBody>
      </p:sp>
      <p:sp>
        <p:nvSpPr>
          <p:cNvPr id="3" name="Označba mesta navpičnega besedila 2"/>
          <p:cNvSpPr>
            <a:spLocks noGrp="1"/>
          </p:cNvSpPr>
          <p:nvPr>
            <p:ph type="body" orient="vert" idx="1"/>
          </p:nvPr>
        </p:nvSpPr>
        <p:spPr>
          <a:xfrm>
            <a:off x="838200" y="365125"/>
            <a:ext cx="7734300" cy="5811838"/>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CA297BFA-BF51-4DB9-A14F-82277524576B}" type="datetimeFigureOut">
              <a:rPr lang="sl-SI" smtClean="0"/>
              <a:t>2. 05. 2020</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4F529A19-FDAA-466A-8BED-AF4EE19C7CA3}" type="slidenum">
              <a:rPr lang="sl-SI" smtClean="0"/>
              <a:t>‹#›</a:t>
            </a:fld>
            <a:endParaRPr lang="sl-SI"/>
          </a:p>
        </p:txBody>
      </p:sp>
    </p:spTree>
    <p:extLst>
      <p:ext uri="{BB962C8B-B14F-4D97-AF65-F5344CB8AC3E}">
        <p14:creationId xmlns:p14="http://schemas.microsoft.com/office/powerpoint/2010/main" val="1185174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vsebine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CA297BFA-BF51-4DB9-A14F-82277524576B}" type="datetimeFigureOut">
              <a:rPr lang="sl-SI" smtClean="0"/>
              <a:t>2. 05. 2020</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4F529A19-FDAA-466A-8BED-AF4EE19C7CA3}" type="slidenum">
              <a:rPr lang="sl-SI" smtClean="0"/>
              <a:t>‹#›</a:t>
            </a:fld>
            <a:endParaRPr lang="sl-SI"/>
          </a:p>
        </p:txBody>
      </p:sp>
    </p:spTree>
    <p:extLst>
      <p:ext uri="{BB962C8B-B14F-4D97-AF65-F5344CB8AC3E}">
        <p14:creationId xmlns:p14="http://schemas.microsoft.com/office/powerpoint/2010/main" val="2403351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831850" y="1709738"/>
            <a:ext cx="10515600" cy="2852737"/>
          </a:xfrm>
        </p:spPr>
        <p:txBody>
          <a:bodyPr anchor="b"/>
          <a:lstStyle>
            <a:lvl1pPr>
              <a:defRPr sz="6000"/>
            </a:lvl1pPr>
          </a:lstStyle>
          <a:p>
            <a:r>
              <a:rPr lang="sl-SI" smtClean="0"/>
              <a:t>Uredite slog naslova matrice</a:t>
            </a:r>
            <a:endParaRPr lang="sl-SI"/>
          </a:p>
        </p:txBody>
      </p:sp>
      <p:sp>
        <p:nvSpPr>
          <p:cNvPr id="3" name="Označba mesta besedila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smtClean="0"/>
              <a:t>Uredite sloge besedila matrice</a:t>
            </a:r>
          </a:p>
        </p:txBody>
      </p:sp>
      <p:sp>
        <p:nvSpPr>
          <p:cNvPr id="4" name="Označba mesta datuma 3"/>
          <p:cNvSpPr>
            <a:spLocks noGrp="1"/>
          </p:cNvSpPr>
          <p:nvPr>
            <p:ph type="dt" sz="half" idx="10"/>
          </p:nvPr>
        </p:nvSpPr>
        <p:spPr/>
        <p:txBody>
          <a:bodyPr/>
          <a:lstStyle/>
          <a:p>
            <a:fld id="{CA297BFA-BF51-4DB9-A14F-82277524576B}" type="datetimeFigureOut">
              <a:rPr lang="sl-SI" smtClean="0"/>
              <a:t>2. 05. 2020</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4F529A19-FDAA-466A-8BED-AF4EE19C7CA3}" type="slidenum">
              <a:rPr lang="sl-SI" smtClean="0"/>
              <a:t>‹#›</a:t>
            </a:fld>
            <a:endParaRPr lang="sl-SI"/>
          </a:p>
        </p:txBody>
      </p:sp>
    </p:spTree>
    <p:extLst>
      <p:ext uri="{BB962C8B-B14F-4D97-AF65-F5344CB8AC3E}">
        <p14:creationId xmlns:p14="http://schemas.microsoft.com/office/powerpoint/2010/main" val="1389975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vsebine 2"/>
          <p:cNvSpPr>
            <a:spLocks noGrp="1"/>
          </p:cNvSpPr>
          <p:nvPr>
            <p:ph sz="half" idx="1"/>
          </p:nvPr>
        </p:nvSpPr>
        <p:spPr>
          <a:xfrm>
            <a:off x="838200" y="1825625"/>
            <a:ext cx="5181600" cy="435133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vsebine 3"/>
          <p:cNvSpPr>
            <a:spLocks noGrp="1"/>
          </p:cNvSpPr>
          <p:nvPr>
            <p:ph sz="half" idx="2"/>
          </p:nvPr>
        </p:nvSpPr>
        <p:spPr>
          <a:xfrm>
            <a:off x="6172200" y="1825625"/>
            <a:ext cx="5181600" cy="435133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značba mesta datuma 4"/>
          <p:cNvSpPr>
            <a:spLocks noGrp="1"/>
          </p:cNvSpPr>
          <p:nvPr>
            <p:ph type="dt" sz="half" idx="10"/>
          </p:nvPr>
        </p:nvSpPr>
        <p:spPr/>
        <p:txBody>
          <a:bodyPr/>
          <a:lstStyle/>
          <a:p>
            <a:fld id="{CA297BFA-BF51-4DB9-A14F-82277524576B}" type="datetimeFigureOut">
              <a:rPr lang="sl-SI" smtClean="0"/>
              <a:t>2. 05. 2020</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4F529A19-FDAA-466A-8BED-AF4EE19C7CA3}" type="slidenum">
              <a:rPr lang="sl-SI" smtClean="0"/>
              <a:t>‹#›</a:t>
            </a:fld>
            <a:endParaRPr lang="sl-SI"/>
          </a:p>
        </p:txBody>
      </p:sp>
    </p:spTree>
    <p:extLst>
      <p:ext uri="{BB962C8B-B14F-4D97-AF65-F5344CB8AC3E}">
        <p14:creationId xmlns:p14="http://schemas.microsoft.com/office/powerpoint/2010/main" val="3519112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839788" y="365125"/>
            <a:ext cx="10515600" cy="1325563"/>
          </a:xfrm>
        </p:spPr>
        <p:txBody>
          <a:bodyPr/>
          <a:lstStyle/>
          <a:p>
            <a:r>
              <a:rPr lang="sl-SI" smtClean="0"/>
              <a:t>Uredite slog naslova matrice</a:t>
            </a:r>
            <a:endParaRPr lang="sl-SI"/>
          </a:p>
        </p:txBody>
      </p:sp>
      <p:sp>
        <p:nvSpPr>
          <p:cNvPr id="3" name="Označba mesta besedila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Označba mesta vsebine 3"/>
          <p:cNvSpPr>
            <a:spLocks noGrp="1"/>
          </p:cNvSpPr>
          <p:nvPr>
            <p:ph sz="half" idx="2"/>
          </p:nvPr>
        </p:nvSpPr>
        <p:spPr>
          <a:xfrm>
            <a:off x="839788" y="2505075"/>
            <a:ext cx="5157787" cy="368458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značba mesta besedila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Označba mesta vsebine 5"/>
          <p:cNvSpPr>
            <a:spLocks noGrp="1"/>
          </p:cNvSpPr>
          <p:nvPr>
            <p:ph sz="quarter" idx="4"/>
          </p:nvPr>
        </p:nvSpPr>
        <p:spPr>
          <a:xfrm>
            <a:off x="6172200" y="2505075"/>
            <a:ext cx="5183188" cy="368458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7" name="Označba mesta datuma 6"/>
          <p:cNvSpPr>
            <a:spLocks noGrp="1"/>
          </p:cNvSpPr>
          <p:nvPr>
            <p:ph type="dt" sz="half" idx="10"/>
          </p:nvPr>
        </p:nvSpPr>
        <p:spPr/>
        <p:txBody>
          <a:bodyPr/>
          <a:lstStyle/>
          <a:p>
            <a:fld id="{CA297BFA-BF51-4DB9-A14F-82277524576B}" type="datetimeFigureOut">
              <a:rPr lang="sl-SI" smtClean="0"/>
              <a:t>2. 05. 2020</a:t>
            </a:fld>
            <a:endParaRPr lang="sl-SI"/>
          </a:p>
        </p:txBody>
      </p:sp>
      <p:sp>
        <p:nvSpPr>
          <p:cNvPr id="8" name="Označba mesta noge 7"/>
          <p:cNvSpPr>
            <a:spLocks noGrp="1"/>
          </p:cNvSpPr>
          <p:nvPr>
            <p:ph type="ftr" sz="quarter" idx="11"/>
          </p:nvPr>
        </p:nvSpPr>
        <p:spPr/>
        <p:txBody>
          <a:bodyPr/>
          <a:lstStyle/>
          <a:p>
            <a:endParaRPr lang="sl-SI"/>
          </a:p>
        </p:txBody>
      </p:sp>
      <p:sp>
        <p:nvSpPr>
          <p:cNvPr id="9" name="Označba mesta številke diapozitiva 8"/>
          <p:cNvSpPr>
            <a:spLocks noGrp="1"/>
          </p:cNvSpPr>
          <p:nvPr>
            <p:ph type="sldNum" sz="quarter" idx="12"/>
          </p:nvPr>
        </p:nvSpPr>
        <p:spPr/>
        <p:txBody>
          <a:bodyPr/>
          <a:lstStyle/>
          <a:p>
            <a:fld id="{4F529A19-FDAA-466A-8BED-AF4EE19C7CA3}" type="slidenum">
              <a:rPr lang="sl-SI" smtClean="0"/>
              <a:t>‹#›</a:t>
            </a:fld>
            <a:endParaRPr lang="sl-SI"/>
          </a:p>
        </p:txBody>
      </p:sp>
    </p:spTree>
    <p:extLst>
      <p:ext uri="{BB962C8B-B14F-4D97-AF65-F5344CB8AC3E}">
        <p14:creationId xmlns:p14="http://schemas.microsoft.com/office/powerpoint/2010/main" val="1010289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datuma 2"/>
          <p:cNvSpPr>
            <a:spLocks noGrp="1"/>
          </p:cNvSpPr>
          <p:nvPr>
            <p:ph type="dt" sz="half" idx="10"/>
          </p:nvPr>
        </p:nvSpPr>
        <p:spPr/>
        <p:txBody>
          <a:bodyPr/>
          <a:lstStyle/>
          <a:p>
            <a:fld id="{CA297BFA-BF51-4DB9-A14F-82277524576B}" type="datetimeFigureOut">
              <a:rPr lang="sl-SI" smtClean="0"/>
              <a:t>2. 05. 2020</a:t>
            </a:fld>
            <a:endParaRPr lang="sl-SI"/>
          </a:p>
        </p:txBody>
      </p:sp>
      <p:sp>
        <p:nvSpPr>
          <p:cNvPr id="4" name="Označba mesta noge 3"/>
          <p:cNvSpPr>
            <a:spLocks noGrp="1"/>
          </p:cNvSpPr>
          <p:nvPr>
            <p:ph type="ftr" sz="quarter" idx="11"/>
          </p:nvPr>
        </p:nvSpPr>
        <p:spPr/>
        <p:txBody>
          <a:bodyPr/>
          <a:lstStyle/>
          <a:p>
            <a:endParaRPr lang="sl-SI"/>
          </a:p>
        </p:txBody>
      </p:sp>
      <p:sp>
        <p:nvSpPr>
          <p:cNvPr id="5" name="Označba mesta številke diapozitiva 4"/>
          <p:cNvSpPr>
            <a:spLocks noGrp="1"/>
          </p:cNvSpPr>
          <p:nvPr>
            <p:ph type="sldNum" sz="quarter" idx="12"/>
          </p:nvPr>
        </p:nvSpPr>
        <p:spPr/>
        <p:txBody>
          <a:bodyPr/>
          <a:lstStyle/>
          <a:p>
            <a:fld id="{4F529A19-FDAA-466A-8BED-AF4EE19C7CA3}" type="slidenum">
              <a:rPr lang="sl-SI" smtClean="0"/>
              <a:t>‹#›</a:t>
            </a:fld>
            <a:endParaRPr lang="sl-SI"/>
          </a:p>
        </p:txBody>
      </p:sp>
    </p:spTree>
    <p:extLst>
      <p:ext uri="{BB962C8B-B14F-4D97-AF65-F5344CB8AC3E}">
        <p14:creationId xmlns:p14="http://schemas.microsoft.com/office/powerpoint/2010/main" val="295096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značba mesta datuma 1"/>
          <p:cNvSpPr>
            <a:spLocks noGrp="1"/>
          </p:cNvSpPr>
          <p:nvPr>
            <p:ph type="dt" sz="half" idx="10"/>
          </p:nvPr>
        </p:nvSpPr>
        <p:spPr/>
        <p:txBody>
          <a:bodyPr/>
          <a:lstStyle/>
          <a:p>
            <a:fld id="{CA297BFA-BF51-4DB9-A14F-82277524576B}" type="datetimeFigureOut">
              <a:rPr lang="sl-SI" smtClean="0"/>
              <a:t>2. 05. 2020</a:t>
            </a:fld>
            <a:endParaRPr lang="sl-SI"/>
          </a:p>
        </p:txBody>
      </p:sp>
      <p:sp>
        <p:nvSpPr>
          <p:cNvPr id="3" name="Označba mesta noge 2"/>
          <p:cNvSpPr>
            <a:spLocks noGrp="1"/>
          </p:cNvSpPr>
          <p:nvPr>
            <p:ph type="ftr" sz="quarter" idx="11"/>
          </p:nvPr>
        </p:nvSpPr>
        <p:spPr/>
        <p:txBody>
          <a:bodyPr/>
          <a:lstStyle/>
          <a:p>
            <a:endParaRPr lang="sl-SI"/>
          </a:p>
        </p:txBody>
      </p:sp>
      <p:sp>
        <p:nvSpPr>
          <p:cNvPr id="4" name="Označba mesta številke diapozitiva 3"/>
          <p:cNvSpPr>
            <a:spLocks noGrp="1"/>
          </p:cNvSpPr>
          <p:nvPr>
            <p:ph type="sldNum" sz="quarter" idx="12"/>
          </p:nvPr>
        </p:nvSpPr>
        <p:spPr/>
        <p:txBody>
          <a:bodyPr/>
          <a:lstStyle/>
          <a:p>
            <a:fld id="{4F529A19-FDAA-466A-8BED-AF4EE19C7CA3}" type="slidenum">
              <a:rPr lang="sl-SI" smtClean="0"/>
              <a:t>‹#›</a:t>
            </a:fld>
            <a:endParaRPr lang="sl-SI"/>
          </a:p>
        </p:txBody>
      </p:sp>
    </p:spTree>
    <p:extLst>
      <p:ext uri="{BB962C8B-B14F-4D97-AF65-F5344CB8AC3E}">
        <p14:creationId xmlns:p14="http://schemas.microsoft.com/office/powerpoint/2010/main" val="2619717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smtClean="0"/>
              <a:t>Uredite slog naslova matrice</a:t>
            </a:r>
            <a:endParaRPr lang="sl-SI"/>
          </a:p>
        </p:txBody>
      </p:sp>
      <p:sp>
        <p:nvSpPr>
          <p:cNvPr id="3" name="Označba mesta vsebin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Označba mesta datuma 4"/>
          <p:cNvSpPr>
            <a:spLocks noGrp="1"/>
          </p:cNvSpPr>
          <p:nvPr>
            <p:ph type="dt" sz="half" idx="10"/>
          </p:nvPr>
        </p:nvSpPr>
        <p:spPr/>
        <p:txBody>
          <a:bodyPr/>
          <a:lstStyle/>
          <a:p>
            <a:fld id="{CA297BFA-BF51-4DB9-A14F-82277524576B}" type="datetimeFigureOut">
              <a:rPr lang="sl-SI" smtClean="0"/>
              <a:t>2. 05. 2020</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4F529A19-FDAA-466A-8BED-AF4EE19C7CA3}" type="slidenum">
              <a:rPr lang="sl-SI" smtClean="0"/>
              <a:t>‹#›</a:t>
            </a:fld>
            <a:endParaRPr lang="sl-SI"/>
          </a:p>
        </p:txBody>
      </p:sp>
    </p:spTree>
    <p:extLst>
      <p:ext uri="{BB962C8B-B14F-4D97-AF65-F5344CB8AC3E}">
        <p14:creationId xmlns:p14="http://schemas.microsoft.com/office/powerpoint/2010/main" val="1009619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smtClean="0"/>
              <a:t>Uredite slog naslova matrice</a:t>
            </a:r>
            <a:endParaRPr lang="sl-SI"/>
          </a:p>
        </p:txBody>
      </p:sp>
      <p:sp>
        <p:nvSpPr>
          <p:cNvPr id="3" name="Označba mesta slik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Označba mesta datuma 4"/>
          <p:cNvSpPr>
            <a:spLocks noGrp="1"/>
          </p:cNvSpPr>
          <p:nvPr>
            <p:ph type="dt" sz="half" idx="10"/>
          </p:nvPr>
        </p:nvSpPr>
        <p:spPr/>
        <p:txBody>
          <a:bodyPr/>
          <a:lstStyle/>
          <a:p>
            <a:fld id="{CA297BFA-BF51-4DB9-A14F-82277524576B}" type="datetimeFigureOut">
              <a:rPr lang="sl-SI" smtClean="0"/>
              <a:t>2. 05. 2020</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4F529A19-FDAA-466A-8BED-AF4EE19C7CA3}" type="slidenum">
              <a:rPr lang="sl-SI" smtClean="0"/>
              <a:t>‹#›</a:t>
            </a:fld>
            <a:endParaRPr lang="sl-SI"/>
          </a:p>
        </p:txBody>
      </p:sp>
    </p:spTree>
    <p:extLst>
      <p:ext uri="{BB962C8B-B14F-4D97-AF65-F5344CB8AC3E}">
        <p14:creationId xmlns:p14="http://schemas.microsoft.com/office/powerpoint/2010/main" val="1777588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naslova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l-SI" smtClean="0"/>
              <a:t>Uredite slog naslova matrice</a:t>
            </a:r>
            <a:endParaRPr lang="sl-SI"/>
          </a:p>
        </p:txBody>
      </p:sp>
      <p:sp>
        <p:nvSpPr>
          <p:cNvPr id="3" name="Označba mesta besedila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297BFA-BF51-4DB9-A14F-82277524576B}" type="datetimeFigureOut">
              <a:rPr lang="sl-SI" smtClean="0"/>
              <a:t>2. 05. 2020</a:t>
            </a:fld>
            <a:endParaRPr lang="sl-SI"/>
          </a:p>
        </p:txBody>
      </p:sp>
      <p:sp>
        <p:nvSpPr>
          <p:cNvPr id="5" name="Označba mesta no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Označba mesta številke diapoz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529A19-FDAA-466A-8BED-AF4EE19C7CA3}" type="slidenum">
              <a:rPr lang="sl-SI" smtClean="0"/>
              <a:t>‹#›</a:t>
            </a:fld>
            <a:endParaRPr lang="sl-SI"/>
          </a:p>
        </p:txBody>
      </p:sp>
    </p:spTree>
    <p:extLst>
      <p:ext uri="{BB962C8B-B14F-4D97-AF65-F5344CB8AC3E}">
        <p14:creationId xmlns:p14="http://schemas.microsoft.com/office/powerpoint/2010/main" val="7279988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fif"/><Relationship Id="rId2" Type="http://schemas.openxmlformats.org/officeDocument/2006/relationships/image" Target="../media/image2.jfif"/><Relationship Id="rId1" Type="http://schemas.openxmlformats.org/officeDocument/2006/relationships/slideLayout" Target="../slideLayouts/slideLayout7.xml"/><Relationship Id="rId4" Type="http://schemas.openxmlformats.org/officeDocument/2006/relationships/image" Target="../media/image4.jfif"/></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r>
              <a:rPr lang="sl-SI" dirty="0" smtClean="0">
                <a:latin typeface="Comic Sans MS" panose="030F0702030302020204" pitchFamily="66" charset="0"/>
              </a:rPr>
              <a:t>NAMIZNI TENIS</a:t>
            </a:r>
            <a:endParaRPr lang="sl-SI" dirty="0">
              <a:latin typeface="Comic Sans MS" panose="030F0702030302020204" pitchFamily="66" charset="0"/>
            </a:endParaRPr>
          </a:p>
        </p:txBody>
      </p:sp>
      <p:sp>
        <p:nvSpPr>
          <p:cNvPr id="3" name="Podnaslov 2"/>
          <p:cNvSpPr>
            <a:spLocks noGrp="1"/>
          </p:cNvSpPr>
          <p:nvPr>
            <p:ph type="subTitle" idx="1"/>
          </p:nvPr>
        </p:nvSpPr>
        <p:spPr/>
        <p:txBody>
          <a:bodyPr>
            <a:normAutofit fontScale="92500" lnSpcReduction="10000"/>
          </a:bodyPr>
          <a:lstStyle/>
          <a:p>
            <a:r>
              <a:rPr lang="sl-SI" sz="4000" dirty="0" smtClean="0">
                <a:latin typeface="Comic Sans MS" panose="030F0702030302020204" pitchFamily="66" charset="0"/>
              </a:rPr>
              <a:t>OSNOVE, PRAVILA, VAJE</a:t>
            </a:r>
          </a:p>
          <a:p>
            <a:r>
              <a:rPr lang="sl-SI" sz="4000" dirty="0" smtClean="0">
                <a:latin typeface="Comic Sans MS" panose="030F0702030302020204" pitchFamily="66" charset="0"/>
              </a:rPr>
              <a:t>https://www.youtube.com/watch?v=sJyLKMasoCk</a:t>
            </a:r>
            <a:endParaRPr lang="sl-SI" sz="4000" dirty="0">
              <a:latin typeface="Comic Sans MS" panose="030F0702030302020204" pitchFamily="66" charset="0"/>
            </a:endParaRPr>
          </a:p>
        </p:txBody>
      </p:sp>
    </p:spTree>
    <p:extLst>
      <p:ext uri="{BB962C8B-B14F-4D97-AF65-F5344CB8AC3E}">
        <p14:creationId xmlns:p14="http://schemas.microsoft.com/office/powerpoint/2010/main" val="32877875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12873"/>
            <a:ext cx="10515600" cy="1325563"/>
          </a:xfrm>
        </p:spPr>
        <p:txBody>
          <a:bodyPr/>
          <a:lstStyle/>
          <a:p>
            <a:r>
              <a:rPr lang="sl-SI" dirty="0" smtClean="0">
                <a:latin typeface="Comic Sans MS" panose="030F0702030302020204" pitchFamily="66" charset="0"/>
              </a:rPr>
              <a:t>TEHNIKA DELA NOG</a:t>
            </a:r>
            <a:endParaRPr lang="sl-SI" dirty="0">
              <a:latin typeface="Comic Sans MS" panose="030F0702030302020204" pitchFamily="66" charset="0"/>
            </a:endParaRPr>
          </a:p>
        </p:txBody>
      </p:sp>
      <p:sp>
        <p:nvSpPr>
          <p:cNvPr id="3" name="Označba mesta vsebine 2"/>
          <p:cNvSpPr>
            <a:spLocks noGrp="1"/>
          </p:cNvSpPr>
          <p:nvPr>
            <p:ph idx="1"/>
          </p:nvPr>
        </p:nvSpPr>
        <p:spPr/>
        <p:txBody>
          <a:bodyPr/>
          <a:lstStyle/>
          <a:p>
            <a:r>
              <a:rPr lang="sl-SI" dirty="0">
                <a:latin typeface="Comic Sans MS" panose="030F0702030302020204" pitchFamily="66" charset="0"/>
              </a:rPr>
              <a:t>Tehnika dela nog je v osnovi sestavljena iz </a:t>
            </a:r>
            <a:r>
              <a:rPr lang="sl-SI" dirty="0" smtClean="0">
                <a:latin typeface="Comic Sans MS" panose="030F0702030302020204" pitchFamily="66" charset="0"/>
              </a:rPr>
              <a:t>štirih osnovnih korakov</a:t>
            </a:r>
            <a:r>
              <a:rPr lang="sl-SI" dirty="0">
                <a:latin typeface="Comic Sans MS" panose="030F0702030302020204" pitchFamily="66" charset="0"/>
              </a:rPr>
              <a:t>, s </a:t>
            </a:r>
            <a:r>
              <a:rPr lang="sl-SI" dirty="0" smtClean="0">
                <a:latin typeface="Comic Sans MS" panose="030F0702030302020204" pitchFamily="66" charset="0"/>
              </a:rPr>
              <a:t>katerimi se </a:t>
            </a:r>
            <a:r>
              <a:rPr lang="sl-SI" dirty="0">
                <a:latin typeface="Comic Sans MS" panose="030F0702030302020204" pitchFamily="66" charset="0"/>
              </a:rPr>
              <a:t>lahko učinkovito gibljemo za mizo</a:t>
            </a:r>
            <a:r>
              <a:rPr lang="sl-SI" dirty="0" smtClean="0">
                <a:latin typeface="Comic Sans MS" panose="030F0702030302020204" pitchFamily="66" charset="0"/>
              </a:rPr>
              <a:t>.</a:t>
            </a:r>
          </a:p>
          <a:p>
            <a:r>
              <a:rPr lang="sl-SI" dirty="0" smtClean="0">
                <a:latin typeface="Comic Sans MS" panose="030F0702030302020204" pitchFamily="66" charset="0"/>
              </a:rPr>
              <a:t>Ti </a:t>
            </a:r>
            <a:r>
              <a:rPr lang="sl-SI" dirty="0">
                <a:latin typeface="Comic Sans MS" panose="030F0702030302020204" pitchFamily="66" charset="0"/>
              </a:rPr>
              <a:t>osnovni koraki so: dvokrak na stran ali </a:t>
            </a:r>
            <a:r>
              <a:rPr lang="sl-SI" dirty="0" err="1" smtClean="0">
                <a:latin typeface="Comic Sans MS" panose="030F0702030302020204" pitchFamily="66" charset="0"/>
              </a:rPr>
              <a:t>šase</a:t>
            </a:r>
            <a:r>
              <a:rPr lang="sl-SI" dirty="0" smtClean="0">
                <a:latin typeface="Comic Sans MS" panose="030F0702030302020204" pitchFamily="66" charset="0"/>
              </a:rPr>
              <a:t> korak</a:t>
            </a:r>
            <a:r>
              <a:rPr lang="sl-SI" dirty="0">
                <a:latin typeface="Comic Sans MS" panose="030F0702030302020204" pitchFamily="66" charset="0"/>
              </a:rPr>
              <a:t>, korak naprej in nazaj, dvokrak na BH strani in križni </a:t>
            </a:r>
            <a:r>
              <a:rPr lang="sl-SI" dirty="0" err="1">
                <a:latin typeface="Comic Sans MS" panose="030F0702030302020204" pitchFamily="66" charset="0"/>
              </a:rPr>
              <a:t>prisunski</a:t>
            </a:r>
            <a:r>
              <a:rPr lang="sl-SI" dirty="0">
                <a:latin typeface="Comic Sans MS" panose="030F0702030302020204" pitchFamily="66" charset="0"/>
              </a:rPr>
              <a:t> korak.</a:t>
            </a:r>
          </a:p>
        </p:txBody>
      </p:sp>
    </p:spTree>
    <p:extLst>
      <p:ext uri="{BB962C8B-B14F-4D97-AF65-F5344CB8AC3E}">
        <p14:creationId xmlns:p14="http://schemas.microsoft.com/office/powerpoint/2010/main" val="3542315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latin typeface="Comic Sans MS" panose="030F0702030302020204" pitchFamily="66" charset="0"/>
              </a:rPr>
              <a:t>OSNOVE</a:t>
            </a:r>
            <a:endParaRPr lang="sl-SI" dirty="0">
              <a:latin typeface="Comic Sans MS" panose="030F0702030302020204" pitchFamily="66" charset="0"/>
            </a:endParaRPr>
          </a:p>
        </p:txBody>
      </p:sp>
      <p:sp>
        <p:nvSpPr>
          <p:cNvPr id="3" name="Označba mesta vsebine 2"/>
          <p:cNvSpPr>
            <a:spLocks noGrp="1"/>
          </p:cNvSpPr>
          <p:nvPr>
            <p:ph idx="1"/>
          </p:nvPr>
        </p:nvSpPr>
        <p:spPr/>
        <p:txBody>
          <a:bodyPr/>
          <a:lstStyle/>
          <a:p>
            <a:r>
              <a:rPr lang="sl-SI" dirty="0" smtClean="0">
                <a:latin typeface="Comic Sans MS" panose="030F0702030302020204" pitchFamily="66" charset="0"/>
              </a:rPr>
              <a:t>Namizni tenis je </a:t>
            </a:r>
            <a:r>
              <a:rPr lang="sl-SI" dirty="0">
                <a:latin typeface="Comic Sans MS" panose="030F0702030302020204" pitchFamily="66" charset="0"/>
              </a:rPr>
              <a:t>ena izmed najhitrejših in najbolj dinamičnih iger z loparji. </a:t>
            </a:r>
            <a:endParaRPr lang="sl-SI" dirty="0" smtClean="0">
              <a:latin typeface="Comic Sans MS" panose="030F0702030302020204" pitchFamily="66" charset="0"/>
            </a:endParaRPr>
          </a:p>
          <a:p>
            <a:r>
              <a:rPr lang="sl-SI" dirty="0" smtClean="0">
                <a:latin typeface="Comic Sans MS" panose="030F0702030302020204" pitchFamily="66" charset="0"/>
              </a:rPr>
              <a:t>Na </a:t>
            </a:r>
            <a:r>
              <a:rPr lang="sl-SI" dirty="0">
                <a:latin typeface="Comic Sans MS" panose="030F0702030302020204" pitchFamily="66" charset="0"/>
              </a:rPr>
              <a:t>to mesto se namizni tenis vsekakor uvršča, ker je ena najkompleksnejših in najhitrejših iger z žogo, kar dokazujejo naslednje karakteristike: žogica, s katero igramo namizni tenis, ima premer 40 mm, doseže hitrost do 160km/h in pri tem naredi tudi do 9.000 obratov v eni minuti. </a:t>
            </a:r>
            <a:endParaRPr lang="sl-SI" dirty="0" smtClean="0">
              <a:latin typeface="Comic Sans MS" panose="030F0702030302020204" pitchFamily="66" charset="0"/>
            </a:endParaRPr>
          </a:p>
          <a:p>
            <a:r>
              <a:rPr lang="sl-SI" dirty="0">
                <a:latin typeface="Comic Sans MS" panose="030F0702030302020204" pitchFamily="66" charset="0"/>
              </a:rPr>
              <a:t>Namizni tenis je igra, ki se ga je najlažje naučiti v primerjavi z ostalimi igrami z loparji, saj po dveh urah učenja lahko vsak začetnih odigra niz s partnerjem.</a:t>
            </a:r>
          </a:p>
        </p:txBody>
      </p:sp>
    </p:spTree>
    <p:extLst>
      <p:ext uri="{BB962C8B-B14F-4D97-AF65-F5344CB8AC3E}">
        <p14:creationId xmlns:p14="http://schemas.microsoft.com/office/powerpoint/2010/main" val="334051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542108" y="356417"/>
            <a:ext cx="10515600" cy="1325563"/>
          </a:xfrm>
        </p:spPr>
        <p:txBody>
          <a:bodyPr/>
          <a:lstStyle/>
          <a:p>
            <a:r>
              <a:rPr lang="sl-SI" dirty="0" smtClean="0">
                <a:latin typeface="Comic Sans MS" panose="030F0702030302020204" pitchFamily="66" charset="0"/>
              </a:rPr>
              <a:t>REKVIZITI</a:t>
            </a:r>
            <a:endParaRPr lang="sl-SI" dirty="0">
              <a:latin typeface="Comic Sans MS" panose="030F0702030302020204" pitchFamily="66" charset="0"/>
            </a:endParaRPr>
          </a:p>
        </p:txBody>
      </p:sp>
      <p:sp>
        <p:nvSpPr>
          <p:cNvPr id="3" name="Označba mesta vsebine 2"/>
          <p:cNvSpPr>
            <a:spLocks noGrp="1"/>
          </p:cNvSpPr>
          <p:nvPr>
            <p:ph idx="1"/>
          </p:nvPr>
        </p:nvSpPr>
        <p:spPr/>
        <p:txBody>
          <a:bodyPr>
            <a:normAutofit fontScale="92500" lnSpcReduction="20000"/>
          </a:bodyPr>
          <a:lstStyle/>
          <a:p>
            <a:r>
              <a:rPr lang="sl-SI" dirty="0">
                <a:latin typeface="Comic Sans MS" panose="030F0702030302020204" pitchFamily="66" charset="0"/>
              </a:rPr>
              <a:t>Rekviziti, ki jih potrebujemo, so: namiznoteniška miza, mrežica, lopar in žogica. </a:t>
            </a:r>
            <a:endParaRPr lang="sl-SI" dirty="0" smtClean="0">
              <a:latin typeface="Comic Sans MS" panose="030F0702030302020204" pitchFamily="66" charset="0"/>
            </a:endParaRPr>
          </a:p>
          <a:p>
            <a:r>
              <a:rPr lang="sl-SI" dirty="0">
                <a:latin typeface="Comic Sans MS" panose="030F0702030302020204" pitchFamily="66" charset="0"/>
              </a:rPr>
              <a:t>Miza je sestavljena iz dveh enakih polovic, katerih skupna dolžina je 274 cm, širina 152,2 cm in višina 76 cm nad tlemi</a:t>
            </a:r>
            <a:r>
              <a:rPr lang="sl-SI" dirty="0" smtClean="0">
                <a:latin typeface="Comic Sans MS" panose="030F0702030302020204" pitchFamily="66" charset="0"/>
              </a:rPr>
              <a:t>.</a:t>
            </a:r>
          </a:p>
          <a:p>
            <a:r>
              <a:rPr lang="sl-SI" dirty="0">
                <a:latin typeface="Comic Sans MS" panose="030F0702030302020204" pitchFamily="66" charset="0"/>
              </a:rPr>
              <a:t>Mrežica deli mizo na dve enaki polovici in je visoka 15,25 cm. </a:t>
            </a:r>
            <a:endParaRPr lang="sl-SI" dirty="0" smtClean="0">
              <a:latin typeface="Comic Sans MS" panose="030F0702030302020204" pitchFamily="66" charset="0"/>
            </a:endParaRPr>
          </a:p>
          <a:p>
            <a:r>
              <a:rPr lang="sl-SI" dirty="0">
                <a:latin typeface="Comic Sans MS" panose="030F0702030302020204" pitchFamily="66" charset="0"/>
              </a:rPr>
              <a:t>Lopar je lahko poljubne oblike, velikosti in teže. Posamezne plasti lesa morajo biti ravne in iz enega kosa. Ves leseni del mora biti obdan z oblogo, razen ročaja</a:t>
            </a:r>
            <a:r>
              <a:rPr lang="sl-SI" dirty="0" smtClean="0">
                <a:latin typeface="Comic Sans MS" panose="030F0702030302020204" pitchFamily="66" charset="0"/>
              </a:rPr>
              <a:t>. </a:t>
            </a:r>
            <a:r>
              <a:rPr lang="sl-SI" dirty="0">
                <a:latin typeface="Comic Sans MS" panose="030F0702030302020204" pitchFamily="66" charset="0"/>
              </a:rPr>
              <a:t>Obloga mora biti na eni strani loparja rdeče in na drugi strani črne barve. </a:t>
            </a:r>
            <a:endParaRPr lang="sl-SI" dirty="0" smtClean="0">
              <a:latin typeface="Comic Sans MS" panose="030F0702030302020204" pitchFamily="66" charset="0"/>
            </a:endParaRPr>
          </a:p>
          <a:p>
            <a:r>
              <a:rPr lang="sl-SI" dirty="0">
                <a:latin typeface="Comic Sans MS" panose="030F0702030302020204" pitchFamily="66" charset="0"/>
              </a:rPr>
              <a:t>Žogica mora biti okrogla iz celuloida ali podobne plastike. Njen premer mora biti 40 mm, teža 2,5 g in je lahko bele ali oranžne barve. </a:t>
            </a:r>
          </a:p>
        </p:txBody>
      </p:sp>
    </p:spTree>
    <p:extLst>
      <p:ext uri="{BB962C8B-B14F-4D97-AF65-F5344CB8AC3E}">
        <p14:creationId xmlns:p14="http://schemas.microsoft.com/office/powerpoint/2010/main" val="17185148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Slika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0" y="889000"/>
            <a:ext cx="7620000" cy="5080000"/>
          </a:xfrm>
          <a:prstGeom prst="rect">
            <a:avLst/>
          </a:prstGeom>
        </p:spPr>
      </p:pic>
    </p:spTree>
    <p:extLst>
      <p:ext uri="{BB962C8B-B14F-4D97-AF65-F5344CB8AC3E}">
        <p14:creationId xmlns:p14="http://schemas.microsoft.com/office/powerpoint/2010/main" val="20758721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47708"/>
            <a:ext cx="10515600" cy="1325563"/>
          </a:xfrm>
        </p:spPr>
        <p:txBody>
          <a:bodyPr/>
          <a:lstStyle/>
          <a:p>
            <a:r>
              <a:rPr lang="sl-SI" dirty="0" smtClean="0">
                <a:latin typeface="Comic Sans MS" panose="030F0702030302020204" pitchFamily="66" charset="0"/>
              </a:rPr>
              <a:t>PRAVILA IGRE</a:t>
            </a:r>
            <a:endParaRPr lang="sl-SI" dirty="0">
              <a:latin typeface="Comic Sans MS" panose="030F0702030302020204" pitchFamily="66" charset="0"/>
            </a:endParaRPr>
          </a:p>
        </p:txBody>
      </p:sp>
      <p:sp>
        <p:nvSpPr>
          <p:cNvPr id="3" name="Pravokotnik 2"/>
          <p:cNvSpPr/>
          <p:nvPr/>
        </p:nvSpPr>
        <p:spPr>
          <a:xfrm>
            <a:off x="838200" y="2081349"/>
            <a:ext cx="10239102" cy="4708981"/>
          </a:xfrm>
          <a:prstGeom prst="rect">
            <a:avLst/>
          </a:prstGeom>
        </p:spPr>
        <p:txBody>
          <a:bodyPr wrap="square">
            <a:spAutoFit/>
          </a:bodyPr>
          <a:lstStyle/>
          <a:p>
            <a:pPr marL="457200" indent="-457200">
              <a:buFont typeface="Wingdings" panose="05000000000000000000" pitchFamily="2" charset="2"/>
              <a:buChar char="§"/>
            </a:pPr>
            <a:r>
              <a:rPr lang="sl-SI" sz="2000" dirty="0" smtClean="0">
                <a:latin typeface="Comic Sans MS" panose="030F0702030302020204" pitchFamily="66" charset="0"/>
              </a:rPr>
              <a:t>igra se na 3 sete (3 igre)</a:t>
            </a:r>
          </a:p>
          <a:p>
            <a:pPr marL="457200" indent="-457200">
              <a:buFont typeface="Wingdings" panose="05000000000000000000" pitchFamily="2" charset="2"/>
              <a:buChar char="§"/>
            </a:pPr>
            <a:r>
              <a:rPr lang="sl-SI" sz="2000" dirty="0" smtClean="0">
                <a:latin typeface="Comic Sans MS" panose="030F0702030302020204" pitchFamily="66" charset="0"/>
              </a:rPr>
              <a:t>do 11 točk</a:t>
            </a:r>
          </a:p>
          <a:p>
            <a:pPr marL="457200" indent="-457200">
              <a:buFont typeface="Wingdings" panose="05000000000000000000" pitchFamily="2" charset="2"/>
              <a:buChar char="§"/>
            </a:pPr>
            <a:r>
              <a:rPr lang="sl-SI" sz="2000" dirty="0" smtClean="0">
                <a:latin typeface="Comic Sans MS" panose="030F0702030302020204" pitchFamily="66" charset="0"/>
              </a:rPr>
              <a:t>če je rezultat 10:10 se igra do 12, če je rezultat 11:11 se igra do 13(vedno se premakne za dve točki)</a:t>
            </a:r>
          </a:p>
          <a:p>
            <a:pPr marL="457200" indent="-457200">
              <a:buFont typeface="Wingdings" panose="05000000000000000000" pitchFamily="2" charset="2"/>
              <a:buChar char="§"/>
            </a:pPr>
            <a:r>
              <a:rPr lang="sl-SI" sz="2000" u="sng" dirty="0">
                <a:latin typeface="Comic Sans MS" panose="030F0702030302020204" pitchFamily="66" charset="0"/>
              </a:rPr>
              <a:t>I</a:t>
            </a:r>
            <a:r>
              <a:rPr lang="sl-SI" sz="2000" u="sng" dirty="0" smtClean="0">
                <a:latin typeface="Comic Sans MS" panose="030F0702030302020204" pitchFamily="66" charset="0"/>
              </a:rPr>
              <a:t>gralec </a:t>
            </a:r>
            <a:r>
              <a:rPr lang="sl-SI" sz="2000" u="sng" dirty="0">
                <a:latin typeface="Comic Sans MS" panose="030F0702030302020204" pitchFamily="66" charset="0"/>
              </a:rPr>
              <a:t>izgubi točko: </a:t>
            </a:r>
            <a:endParaRPr lang="sl-SI" sz="2000" u="sng" dirty="0" smtClean="0">
              <a:latin typeface="Comic Sans MS" panose="030F0702030302020204" pitchFamily="66" charset="0"/>
            </a:endParaRPr>
          </a:p>
          <a:p>
            <a:pPr marL="457200" indent="-457200">
              <a:buFont typeface="Wingdings" panose="05000000000000000000" pitchFamily="2" charset="2"/>
              <a:buChar char="§"/>
            </a:pPr>
            <a:r>
              <a:rPr lang="sl-SI" sz="2000" dirty="0" smtClean="0">
                <a:latin typeface="Comic Sans MS" panose="030F0702030302020204" pitchFamily="66" charset="0"/>
              </a:rPr>
              <a:t>če </a:t>
            </a:r>
            <a:r>
              <a:rPr lang="sl-SI" sz="2000" dirty="0">
                <a:latin typeface="Comic Sans MS" panose="030F0702030302020204" pitchFamily="66" charset="0"/>
              </a:rPr>
              <a:t>ne izvede pravilno servisa </a:t>
            </a:r>
            <a:endParaRPr lang="sl-SI" sz="2000" dirty="0" smtClean="0">
              <a:latin typeface="Comic Sans MS" panose="030F0702030302020204" pitchFamily="66" charset="0"/>
            </a:endParaRPr>
          </a:p>
          <a:p>
            <a:pPr marL="457200" indent="-457200">
              <a:buFont typeface="Wingdings" panose="05000000000000000000" pitchFamily="2" charset="2"/>
              <a:buChar char="§"/>
            </a:pPr>
            <a:r>
              <a:rPr lang="sl-SI" sz="2000" dirty="0" smtClean="0">
                <a:latin typeface="Comic Sans MS" panose="030F0702030302020204" pitchFamily="66" charset="0"/>
              </a:rPr>
              <a:t>ne </a:t>
            </a:r>
            <a:r>
              <a:rPr lang="sl-SI" sz="2000" dirty="0">
                <a:latin typeface="Comic Sans MS" panose="030F0702030302020204" pitchFamily="66" charset="0"/>
              </a:rPr>
              <a:t>uspe pravilno vrniti servisa </a:t>
            </a:r>
            <a:endParaRPr lang="sl-SI" sz="2000" dirty="0" smtClean="0">
              <a:latin typeface="Comic Sans MS" panose="030F0702030302020204" pitchFamily="66" charset="0"/>
            </a:endParaRPr>
          </a:p>
          <a:p>
            <a:pPr marL="457200" indent="-457200">
              <a:buFont typeface="Wingdings" panose="05000000000000000000" pitchFamily="2" charset="2"/>
              <a:buChar char="§"/>
            </a:pPr>
            <a:r>
              <a:rPr lang="sl-SI" sz="2000" dirty="0" smtClean="0">
                <a:latin typeface="Comic Sans MS" panose="030F0702030302020204" pitchFamily="66" charset="0"/>
              </a:rPr>
              <a:t>se </a:t>
            </a:r>
            <a:r>
              <a:rPr lang="sl-SI" sz="2000" dirty="0">
                <a:latin typeface="Comic Sans MS" panose="030F0702030302020204" pitchFamily="66" charset="0"/>
              </a:rPr>
              <a:t>žogica po servisu dotakne česarkoli drugega, preden je nasprotnik vrnil </a:t>
            </a:r>
            <a:r>
              <a:rPr lang="sl-SI" sz="2000" dirty="0" smtClean="0">
                <a:latin typeface="Comic Sans MS" panose="030F0702030302020204" pitchFamily="66" charset="0"/>
              </a:rPr>
              <a:t>servis</a:t>
            </a:r>
          </a:p>
          <a:p>
            <a:pPr marL="457200" indent="-457200">
              <a:buFont typeface="Wingdings" panose="05000000000000000000" pitchFamily="2" charset="2"/>
              <a:buChar char="§"/>
            </a:pPr>
            <a:r>
              <a:rPr lang="sl-SI" sz="2000" dirty="0" smtClean="0">
                <a:latin typeface="Comic Sans MS" panose="030F0702030302020204" pitchFamily="66" charset="0"/>
              </a:rPr>
              <a:t>če </a:t>
            </a:r>
            <a:r>
              <a:rPr lang="sl-SI" sz="2000" dirty="0">
                <a:latin typeface="Comic Sans MS" panose="030F0702030302020204" pitchFamily="66" charset="0"/>
              </a:rPr>
              <a:t>dvakrat zaporedoma udari žogico </a:t>
            </a:r>
            <a:endParaRPr lang="sl-SI" sz="2000" dirty="0" smtClean="0">
              <a:latin typeface="Comic Sans MS" panose="030F0702030302020204" pitchFamily="66" charset="0"/>
            </a:endParaRPr>
          </a:p>
          <a:p>
            <a:pPr marL="457200" indent="-457200">
              <a:buFont typeface="Wingdings" panose="05000000000000000000" pitchFamily="2" charset="2"/>
              <a:buChar char="§"/>
            </a:pPr>
            <a:r>
              <a:rPr lang="sl-SI" sz="2000" dirty="0" smtClean="0">
                <a:latin typeface="Comic Sans MS" panose="030F0702030302020204" pitchFamily="66" charset="0"/>
              </a:rPr>
              <a:t>če </a:t>
            </a:r>
            <a:r>
              <a:rPr lang="sl-SI" sz="2000" dirty="0">
                <a:latin typeface="Comic Sans MS" panose="030F0702030302020204" pitchFamily="66" charset="0"/>
              </a:rPr>
              <a:t>se žogica dvakrat zaporedoma dotakne mize </a:t>
            </a:r>
            <a:endParaRPr lang="sl-SI" sz="2000" dirty="0" smtClean="0">
              <a:latin typeface="Comic Sans MS" panose="030F0702030302020204" pitchFamily="66" charset="0"/>
            </a:endParaRPr>
          </a:p>
          <a:p>
            <a:pPr marL="457200" indent="-457200">
              <a:buFont typeface="Wingdings" panose="05000000000000000000" pitchFamily="2" charset="2"/>
              <a:buChar char="§"/>
            </a:pPr>
            <a:r>
              <a:rPr lang="sl-SI" sz="2000" dirty="0" smtClean="0">
                <a:latin typeface="Comic Sans MS" panose="030F0702030302020204" pitchFamily="66" charset="0"/>
              </a:rPr>
              <a:t>udari </a:t>
            </a:r>
            <a:r>
              <a:rPr lang="sl-SI" sz="2000" dirty="0">
                <a:latin typeface="Comic Sans MS" panose="030F0702030302020204" pitchFamily="66" charset="0"/>
              </a:rPr>
              <a:t>žogico s površino, ki ne ustreza predpisom </a:t>
            </a:r>
            <a:endParaRPr lang="sl-SI" sz="2000" dirty="0" smtClean="0">
              <a:latin typeface="Comic Sans MS" panose="030F0702030302020204" pitchFamily="66" charset="0"/>
            </a:endParaRPr>
          </a:p>
          <a:p>
            <a:pPr marL="457200" indent="-457200">
              <a:buFont typeface="Wingdings" panose="05000000000000000000" pitchFamily="2" charset="2"/>
              <a:buChar char="§"/>
            </a:pPr>
            <a:r>
              <a:rPr lang="sl-SI" sz="2000" dirty="0" smtClean="0">
                <a:latin typeface="Comic Sans MS" panose="030F0702030302020204" pitchFamily="66" charset="0"/>
              </a:rPr>
              <a:t>premakne </a:t>
            </a:r>
            <a:r>
              <a:rPr lang="sl-SI" sz="2000" dirty="0">
                <a:latin typeface="Comic Sans MS" panose="030F0702030302020204" pitchFamily="66" charset="0"/>
              </a:rPr>
              <a:t>igralno površino </a:t>
            </a:r>
            <a:endParaRPr lang="sl-SI" sz="2000" dirty="0" smtClean="0">
              <a:latin typeface="Comic Sans MS" panose="030F0702030302020204" pitchFamily="66" charset="0"/>
            </a:endParaRPr>
          </a:p>
          <a:p>
            <a:pPr marL="457200" indent="-457200">
              <a:buFont typeface="Wingdings" panose="05000000000000000000" pitchFamily="2" charset="2"/>
              <a:buChar char="§"/>
            </a:pPr>
            <a:r>
              <a:rPr lang="sl-SI" sz="2000" dirty="0" smtClean="0">
                <a:latin typeface="Comic Sans MS" panose="030F0702030302020204" pitchFamily="66" charset="0"/>
              </a:rPr>
              <a:t>s </a:t>
            </a:r>
            <a:r>
              <a:rPr lang="sl-SI" sz="2000" dirty="0">
                <a:latin typeface="Comic Sans MS" panose="030F0702030302020204" pitchFamily="66" charset="0"/>
              </a:rPr>
              <a:t>prosto roko dotakne mize ali </a:t>
            </a:r>
            <a:r>
              <a:rPr lang="sl-SI" sz="2000" dirty="0" smtClean="0">
                <a:latin typeface="Comic Sans MS" panose="030F0702030302020204" pitchFamily="66" charset="0"/>
              </a:rPr>
              <a:t>stojal</a:t>
            </a:r>
          </a:p>
          <a:p>
            <a:pPr marL="457200" indent="-457200">
              <a:buFont typeface="Wingdings" panose="05000000000000000000" pitchFamily="2" charset="2"/>
              <a:buChar char="§"/>
            </a:pPr>
            <a:r>
              <a:rPr lang="sl-SI" sz="2000" dirty="0" smtClean="0">
                <a:latin typeface="Comic Sans MS" panose="030F0702030302020204" pitchFamily="66" charset="0"/>
              </a:rPr>
              <a:t>če se pri servisu žogica dotakne mreže je to </a:t>
            </a:r>
            <a:r>
              <a:rPr lang="sl-SI" sz="2000" dirty="0" err="1" smtClean="0">
                <a:latin typeface="Comic Sans MS" panose="030F0702030302020204" pitchFamily="66" charset="0"/>
              </a:rPr>
              <a:t>nec</a:t>
            </a:r>
            <a:r>
              <a:rPr lang="sl-SI" sz="2000" dirty="0" smtClean="0">
                <a:latin typeface="Comic Sans MS" panose="030F0702030302020204" pitchFamily="66" charset="0"/>
              </a:rPr>
              <a:t> in takrat mora igralec, ki je izvajal servis, servis ponavljati</a:t>
            </a:r>
            <a:endParaRPr lang="sl-SI" sz="2000" dirty="0">
              <a:latin typeface="Comic Sans MS" panose="030F0702030302020204" pitchFamily="66" charset="0"/>
            </a:endParaRPr>
          </a:p>
        </p:txBody>
      </p:sp>
    </p:spTree>
    <p:extLst>
      <p:ext uri="{BB962C8B-B14F-4D97-AF65-F5344CB8AC3E}">
        <p14:creationId xmlns:p14="http://schemas.microsoft.com/office/powerpoint/2010/main" val="36425231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latin typeface="Comic Sans MS" panose="030F0702030302020204" pitchFamily="66" charset="0"/>
              </a:rPr>
              <a:t>PRAVILA IGRE</a:t>
            </a:r>
            <a:endParaRPr lang="sl-SI" dirty="0">
              <a:latin typeface="Comic Sans MS" panose="030F0702030302020204" pitchFamily="66" charset="0"/>
            </a:endParaRPr>
          </a:p>
        </p:txBody>
      </p:sp>
      <p:sp>
        <p:nvSpPr>
          <p:cNvPr id="3" name="Označba mesta vsebine 2"/>
          <p:cNvSpPr>
            <a:spLocks noGrp="1"/>
          </p:cNvSpPr>
          <p:nvPr>
            <p:ph idx="1"/>
          </p:nvPr>
        </p:nvSpPr>
        <p:spPr/>
        <p:txBody>
          <a:bodyPr/>
          <a:lstStyle/>
          <a:p>
            <a:r>
              <a:rPr lang="sl-SI" dirty="0" smtClean="0">
                <a:latin typeface="Comic Sans MS" panose="030F0702030302020204" pitchFamily="66" charset="0"/>
              </a:rPr>
              <a:t>Igra namiznega tenisa poteka tako, da igralci odbijajo žogico po enkratnem odskoku na njihovi polovici mize na nasprotnikovo stran mize (razen pri servisu, kjer mora igralec udariti žogico tako da zadane tudi njegovo polovico.</a:t>
            </a:r>
          </a:p>
          <a:p>
            <a:r>
              <a:rPr lang="sl-SI" dirty="0" smtClean="0">
                <a:latin typeface="Comic Sans MS" panose="030F0702030302020204" pitchFamily="66" charset="0"/>
              </a:rPr>
              <a:t>Po vsakem setu igralca zamenjata stran igranja.</a:t>
            </a:r>
          </a:p>
          <a:p>
            <a:r>
              <a:rPr lang="sl-SI" u="sng" dirty="0">
                <a:latin typeface="Comic Sans MS" panose="030F0702030302020204" pitchFamily="66" charset="0"/>
              </a:rPr>
              <a:t>Vrstni red začetnega </a:t>
            </a:r>
            <a:r>
              <a:rPr lang="sl-SI" u="sng" dirty="0" smtClean="0">
                <a:latin typeface="Comic Sans MS" panose="030F0702030302020204" pitchFamily="66" charset="0"/>
              </a:rPr>
              <a:t>udarca: </a:t>
            </a:r>
            <a:r>
              <a:rPr lang="sl-SI" dirty="0" smtClean="0">
                <a:latin typeface="Comic Sans MS" panose="030F0702030302020204" pitchFamily="66" charset="0"/>
              </a:rPr>
              <a:t>Ko </a:t>
            </a:r>
            <a:r>
              <a:rPr lang="sl-SI" dirty="0">
                <a:latin typeface="Comic Sans MS" panose="030F0702030302020204" pitchFamily="66" charset="0"/>
              </a:rPr>
              <a:t>sta doseženi 2 točki, postane izvajalec začetnega udarca igralec oz. par, ki je do takrat vračal le-tega. Menjave si nato sledijo na vsaki dve točki do konca niza ali rezultat 10:10, le da se do konca niza izvaja le en servis.</a:t>
            </a:r>
            <a:endParaRPr lang="sl-SI" dirty="0" smtClean="0">
              <a:latin typeface="Comic Sans MS" panose="030F0702030302020204" pitchFamily="66" charset="0"/>
            </a:endParaRPr>
          </a:p>
        </p:txBody>
      </p:sp>
    </p:spTree>
    <p:extLst>
      <p:ext uri="{BB962C8B-B14F-4D97-AF65-F5344CB8AC3E}">
        <p14:creationId xmlns:p14="http://schemas.microsoft.com/office/powerpoint/2010/main" val="2611362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latin typeface="Comic Sans MS" panose="030F0702030302020204" pitchFamily="66" charset="0"/>
              </a:rPr>
              <a:t>Tehnika </a:t>
            </a:r>
            <a:endParaRPr lang="sl-SI" dirty="0">
              <a:latin typeface="Comic Sans MS" panose="030F0702030302020204" pitchFamily="66" charset="0"/>
            </a:endParaRPr>
          </a:p>
        </p:txBody>
      </p:sp>
      <p:sp>
        <p:nvSpPr>
          <p:cNvPr id="3" name="Označba mesta vsebine 2"/>
          <p:cNvSpPr>
            <a:spLocks noGrp="1"/>
          </p:cNvSpPr>
          <p:nvPr>
            <p:ph idx="1"/>
          </p:nvPr>
        </p:nvSpPr>
        <p:spPr/>
        <p:txBody>
          <a:bodyPr>
            <a:normAutofit fontScale="92500" lnSpcReduction="20000"/>
          </a:bodyPr>
          <a:lstStyle/>
          <a:p>
            <a:r>
              <a:rPr lang="en-US" dirty="0" err="1">
                <a:latin typeface="Comic Sans MS" panose="030F0702030302020204" pitchFamily="66" charset="0"/>
              </a:rPr>
              <a:t>Osnovni</a:t>
            </a:r>
            <a:r>
              <a:rPr lang="en-US" dirty="0">
                <a:latin typeface="Comic Sans MS" panose="030F0702030302020204" pitchFamily="66" charset="0"/>
              </a:rPr>
              <a:t> </a:t>
            </a:r>
            <a:r>
              <a:rPr lang="en-US" dirty="0" err="1">
                <a:latin typeface="Comic Sans MS" panose="030F0702030302020204" pitchFamily="66" charset="0"/>
              </a:rPr>
              <a:t>udarci</a:t>
            </a:r>
            <a:r>
              <a:rPr lang="en-US" dirty="0">
                <a:latin typeface="Comic Sans MS" panose="030F0702030302020204" pitchFamily="66" charset="0"/>
              </a:rPr>
              <a:t> so, </a:t>
            </a:r>
            <a:r>
              <a:rPr lang="en-US" dirty="0" err="1">
                <a:latin typeface="Comic Sans MS" panose="030F0702030302020204" pitchFamily="66" charset="0"/>
              </a:rPr>
              <a:t>tako</a:t>
            </a:r>
            <a:r>
              <a:rPr lang="en-US" dirty="0">
                <a:latin typeface="Comic Sans MS" panose="030F0702030302020204" pitchFamily="66" charset="0"/>
              </a:rPr>
              <a:t> </a:t>
            </a:r>
            <a:r>
              <a:rPr lang="en-US" dirty="0" err="1">
                <a:latin typeface="Comic Sans MS" panose="030F0702030302020204" pitchFamily="66" charset="0"/>
              </a:rPr>
              <a:t>kot</a:t>
            </a:r>
            <a:r>
              <a:rPr lang="en-US" dirty="0">
                <a:latin typeface="Comic Sans MS" panose="030F0702030302020204" pitchFamily="66" charset="0"/>
              </a:rPr>
              <a:t> </a:t>
            </a:r>
            <a:r>
              <a:rPr lang="en-US" dirty="0" err="1">
                <a:latin typeface="Comic Sans MS" panose="030F0702030302020204" pitchFamily="66" charset="0"/>
              </a:rPr>
              <a:t>pri</a:t>
            </a:r>
            <a:r>
              <a:rPr lang="en-US" dirty="0">
                <a:latin typeface="Comic Sans MS" panose="030F0702030302020204" pitchFamily="66" charset="0"/>
              </a:rPr>
              <a:t> </a:t>
            </a:r>
            <a:r>
              <a:rPr lang="en-US" dirty="0" err="1">
                <a:latin typeface="Comic Sans MS" panose="030F0702030302020204" pitchFamily="66" charset="0"/>
              </a:rPr>
              <a:t>velikem</a:t>
            </a:r>
            <a:r>
              <a:rPr lang="en-US" dirty="0">
                <a:latin typeface="Comic Sans MS" panose="030F0702030302020204" pitchFamily="66" charset="0"/>
              </a:rPr>
              <a:t> </a:t>
            </a:r>
            <a:r>
              <a:rPr lang="en-US" dirty="0" err="1">
                <a:latin typeface="Comic Sans MS" panose="030F0702030302020204" pitchFamily="66" charset="0"/>
              </a:rPr>
              <a:t>tenisu</a:t>
            </a:r>
            <a:r>
              <a:rPr lang="en-US" dirty="0">
                <a:latin typeface="Comic Sans MS" panose="030F0702030302020204" pitchFamily="66" charset="0"/>
              </a:rPr>
              <a:t>, forehand in </a:t>
            </a:r>
            <a:r>
              <a:rPr lang="en-US" dirty="0" smtClean="0">
                <a:latin typeface="Comic Sans MS" panose="030F0702030302020204" pitchFamily="66" charset="0"/>
              </a:rPr>
              <a:t>backhand</a:t>
            </a:r>
            <a:r>
              <a:rPr lang="sl-SI" dirty="0" smtClean="0">
                <a:latin typeface="Comic Sans MS" panose="030F0702030302020204" pitchFamily="66" charset="0"/>
              </a:rPr>
              <a:t>, kasneje pa tudi spin udarci (pri </a:t>
            </a:r>
            <a:r>
              <a:rPr lang="sl-SI" dirty="0">
                <a:latin typeface="Comic Sans MS" panose="030F0702030302020204" pitchFamily="66" charset="0"/>
              </a:rPr>
              <a:t>tem udarcu se lahko žogica, </a:t>
            </a:r>
            <a:r>
              <a:rPr lang="sl-SI" dirty="0" smtClean="0">
                <a:latin typeface="Comic Sans MS" panose="030F0702030302020204" pitchFamily="66" charset="0"/>
              </a:rPr>
              <a:t>ki jo </a:t>
            </a:r>
            <a:r>
              <a:rPr lang="sl-SI" dirty="0">
                <a:latin typeface="Comic Sans MS" panose="030F0702030302020204" pitchFamily="66" charset="0"/>
              </a:rPr>
              <a:t>lahko udarimo z loparjem na več načinov, vrti v različne </a:t>
            </a:r>
            <a:r>
              <a:rPr lang="sl-SI" dirty="0" smtClean="0">
                <a:latin typeface="Comic Sans MS" panose="030F0702030302020204" pitchFamily="66" charset="0"/>
              </a:rPr>
              <a:t>smeri)</a:t>
            </a:r>
          </a:p>
          <a:p>
            <a:r>
              <a:rPr lang="sl-SI" dirty="0">
                <a:latin typeface="Comic Sans MS" panose="030F0702030302020204" pitchFamily="66" charset="0"/>
              </a:rPr>
              <a:t>Pri namiznem </a:t>
            </a:r>
            <a:r>
              <a:rPr lang="sl-SI" dirty="0" smtClean="0">
                <a:latin typeface="Comic Sans MS" panose="030F0702030302020204" pitchFamily="66" charset="0"/>
              </a:rPr>
              <a:t>tenisu </a:t>
            </a:r>
            <a:r>
              <a:rPr lang="sl-SI" dirty="0">
                <a:latin typeface="Comic Sans MS" panose="030F0702030302020204" pitchFamily="66" charset="0"/>
              </a:rPr>
              <a:t>je prav tako pomembna osnovna drža </a:t>
            </a:r>
            <a:r>
              <a:rPr lang="sl-SI" dirty="0" smtClean="0">
                <a:latin typeface="Comic Sans MS" panose="030F0702030302020204" pitchFamily="66" charset="0"/>
              </a:rPr>
              <a:t>– pozicija </a:t>
            </a:r>
            <a:r>
              <a:rPr lang="sl-SI" dirty="0">
                <a:latin typeface="Comic Sans MS" panose="030F0702030302020204" pitchFamily="66" charset="0"/>
              </a:rPr>
              <a:t>za mizo pri sprejemanju servisa in nadaljnjem igranju, kar omogoča boljši pregled nad igro. </a:t>
            </a:r>
            <a:endParaRPr lang="sl-SI" dirty="0" smtClean="0">
              <a:latin typeface="Comic Sans MS" panose="030F0702030302020204" pitchFamily="66" charset="0"/>
            </a:endParaRPr>
          </a:p>
          <a:p>
            <a:r>
              <a:rPr lang="sl-SI" dirty="0" smtClean="0">
                <a:latin typeface="Comic Sans MS" panose="030F0702030302020204" pitchFamily="66" charset="0"/>
              </a:rPr>
              <a:t>Začetni </a:t>
            </a:r>
            <a:r>
              <a:rPr lang="sl-SI" dirty="0">
                <a:latin typeface="Comic Sans MS" panose="030F0702030302020204" pitchFamily="66" charset="0"/>
              </a:rPr>
              <a:t>udarec se prične tako, da žogica mirno leži na odprti dlani proste roke, za končno in navidezno linijo igralne površine. Server vrže žogico navzgor najmanj 16 cm visoko. Pri igri posameznikov se najprej dotakne igralne površine serverja in nato direktno ali okoli mrežice pade nasprotnikove igralne površine. Pri igri dvojic se najprej dotakne desne strani, na desno stran igralne površine igralca, ki vrača servis</a:t>
            </a:r>
            <a:r>
              <a:rPr lang="sl-SI" dirty="0" smtClean="0">
                <a:latin typeface="Comic Sans MS" panose="030F0702030302020204" pitchFamily="66" charset="0"/>
              </a:rPr>
              <a:t>. </a:t>
            </a:r>
            <a:endParaRPr lang="sl-SI" dirty="0">
              <a:latin typeface="Comic Sans MS" panose="030F0702030302020204" pitchFamily="66" charset="0"/>
            </a:endParaRPr>
          </a:p>
        </p:txBody>
      </p:sp>
    </p:spTree>
    <p:extLst>
      <p:ext uri="{BB962C8B-B14F-4D97-AF65-F5344CB8AC3E}">
        <p14:creationId xmlns:p14="http://schemas.microsoft.com/office/powerpoint/2010/main" val="11576653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Slika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4910" y="1003391"/>
            <a:ext cx="2628900" cy="1733550"/>
          </a:xfrm>
          <a:prstGeom prst="rect">
            <a:avLst/>
          </a:prstGeom>
        </p:spPr>
      </p:pic>
      <p:pic>
        <p:nvPicPr>
          <p:cNvPr id="5" name="Slika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72036" y="1093470"/>
            <a:ext cx="2447925" cy="1866900"/>
          </a:xfrm>
          <a:prstGeom prst="rect">
            <a:avLst/>
          </a:prstGeom>
        </p:spPr>
      </p:pic>
      <p:pic>
        <p:nvPicPr>
          <p:cNvPr id="8" name="Slika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89970" y="3759245"/>
            <a:ext cx="2619375" cy="1743075"/>
          </a:xfrm>
          <a:prstGeom prst="rect">
            <a:avLst/>
          </a:prstGeom>
        </p:spPr>
      </p:pic>
    </p:spTree>
    <p:extLst>
      <p:ext uri="{BB962C8B-B14F-4D97-AF65-F5344CB8AC3E}">
        <p14:creationId xmlns:p14="http://schemas.microsoft.com/office/powerpoint/2010/main" val="3836980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latin typeface="Comic Sans MS" panose="030F0702030302020204" pitchFamily="66" charset="0"/>
              </a:rPr>
              <a:t>DRŽA LOPARJA</a:t>
            </a:r>
            <a:endParaRPr lang="sl-SI" dirty="0">
              <a:latin typeface="Comic Sans MS" panose="030F0702030302020204" pitchFamily="66" charset="0"/>
            </a:endParaRPr>
          </a:p>
        </p:txBody>
      </p:sp>
      <p:sp>
        <p:nvSpPr>
          <p:cNvPr id="3" name="Označba mesta vsebine 2"/>
          <p:cNvSpPr>
            <a:spLocks noGrp="1"/>
          </p:cNvSpPr>
          <p:nvPr>
            <p:ph idx="1"/>
          </p:nvPr>
        </p:nvSpPr>
        <p:spPr/>
        <p:txBody>
          <a:bodyPr/>
          <a:lstStyle/>
          <a:p>
            <a:r>
              <a:rPr lang="sl-SI" dirty="0" smtClean="0">
                <a:latin typeface="Comic Sans MS" panose="030F0702030302020204" pitchFamily="66" charset="0"/>
              </a:rPr>
              <a:t>Ločimo predvsem </a:t>
            </a:r>
            <a:r>
              <a:rPr lang="sl-SI" dirty="0">
                <a:latin typeface="Comic Sans MS" panose="030F0702030302020204" pitchFamily="66" charset="0"/>
              </a:rPr>
              <a:t>dva načina drže loparja: </a:t>
            </a:r>
            <a:endParaRPr lang="sl-SI" dirty="0" smtClean="0">
              <a:latin typeface="Comic Sans MS" panose="030F0702030302020204" pitchFamily="66" charset="0"/>
            </a:endParaRPr>
          </a:p>
          <a:p>
            <a:r>
              <a:rPr lang="sl-SI" dirty="0" smtClean="0">
                <a:latin typeface="Comic Sans MS" panose="030F0702030302020204" pitchFamily="66" charset="0"/>
              </a:rPr>
              <a:t>klasični </a:t>
            </a:r>
            <a:r>
              <a:rPr lang="sl-SI" dirty="0">
                <a:latin typeface="Comic Sans MS" panose="030F0702030302020204" pitchFamily="66" charset="0"/>
              </a:rPr>
              <a:t>ali evropski način drže (</a:t>
            </a:r>
            <a:r>
              <a:rPr lang="sl-SI" dirty="0" err="1">
                <a:latin typeface="Comic Sans MS" panose="030F0702030302020204" pitchFamily="66" charset="0"/>
              </a:rPr>
              <a:t>shakehand</a:t>
            </a:r>
            <a:r>
              <a:rPr lang="sl-SI" dirty="0">
                <a:latin typeface="Comic Sans MS" panose="030F0702030302020204" pitchFamily="66" charset="0"/>
              </a:rPr>
              <a:t>) </a:t>
            </a:r>
            <a:r>
              <a:rPr lang="sl-SI" dirty="0" smtClean="0">
                <a:latin typeface="Comic Sans MS" panose="030F0702030302020204" pitchFamily="66" charset="0"/>
              </a:rPr>
              <a:t>in peresni </a:t>
            </a:r>
            <a:r>
              <a:rPr lang="sl-SI" dirty="0">
                <a:latin typeface="Comic Sans MS" panose="030F0702030302020204" pitchFamily="66" charset="0"/>
              </a:rPr>
              <a:t>ali azijski (</a:t>
            </a:r>
            <a:r>
              <a:rPr lang="sl-SI" dirty="0" err="1">
                <a:latin typeface="Comic Sans MS" panose="030F0702030302020204" pitchFamily="66" charset="0"/>
              </a:rPr>
              <a:t>penholder</a:t>
            </a:r>
            <a:r>
              <a:rPr lang="sl-SI" dirty="0">
                <a:latin typeface="Comic Sans MS" panose="030F0702030302020204" pitchFamily="66" charset="0"/>
              </a:rPr>
              <a:t>) način drže, ki ima kar nekaj bistvenih različic glede oprijemanja in pozicije sredinca, prstanca in mezinca ter glede naklonov loparja. </a:t>
            </a:r>
            <a:endParaRPr lang="sl-SI" dirty="0" smtClean="0">
              <a:latin typeface="Comic Sans MS" panose="030F0702030302020204" pitchFamily="66" charset="0"/>
            </a:endParaRPr>
          </a:p>
          <a:p>
            <a:endParaRPr lang="sl-SI" dirty="0">
              <a:latin typeface="Comic Sans MS" panose="030F0702030302020204" pitchFamily="66" charset="0"/>
            </a:endParaRPr>
          </a:p>
        </p:txBody>
      </p:sp>
      <p:pic>
        <p:nvPicPr>
          <p:cNvPr id="6" name="Slika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24824" y="4241074"/>
            <a:ext cx="1640186" cy="2616926"/>
          </a:xfrm>
          <a:prstGeom prst="rect">
            <a:avLst/>
          </a:prstGeom>
        </p:spPr>
      </p:pic>
      <p:pic>
        <p:nvPicPr>
          <p:cNvPr id="9" name="Slika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65455" y="4152900"/>
            <a:ext cx="1537307" cy="2538753"/>
          </a:xfrm>
          <a:prstGeom prst="rect">
            <a:avLst/>
          </a:prstGeom>
        </p:spPr>
      </p:pic>
    </p:spTree>
    <p:extLst>
      <p:ext uri="{BB962C8B-B14F-4D97-AF65-F5344CB8AC3E}">
        <p14:creationId xmlns:p14="http://schemas.microsoft.com/office/powerpoint/2010/main" val="4129229590"/>
      </p:ext>
    </p:extLst>
  </p:cSld>
  <p:clrMapOvr>
    <a:masterClrMapping/>
  </p:clrMapOvr>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TotalTime>
  <Words>699</Words>
  <Application>Microsoft Office PowerPoint</Application>
  <PresentationFormat>Širokozaslonsko</PresentationFormat>
  <Paragraphs>41</Paragraphs>
  <Slides>10</Slides>
  <Notes>0</Notes>
  <HiddenSlides>0</HiddenSlides>
  <MMClips>0</MMClips>
  <ScaleCrop>false</ScaleCrop>
  <HeadingPairs>
    <vt:vector size="6" baseType="variant">
      <vt:variant>
        <vt:lpstr>Uporabljene pisave</vt:lpstr>
      </vt:variant>
      <vt:variant>
        <vt:i4>5</vt:i4>
      </vt:variant>
      <vt:variant>
        <vt:lpstr>Tema</vt:lpstr>
      </vt:variant>
      <vt:variant>
        <vt:i4>1</vt:i4>
      </vt:variant>
      <vt:variant>
        <vt:lpstr>Naslovi diapozitivov</vt:lpstr>
      </vt:variant>
      <vt:variant>
        <vt:i4>10</vt:i4>
      </vt:variant>
    </vt:vector>
  </HeadingPairs>
  <TitlesOfParts>
    <vt:vector size="16" baseType="lpstr">
      <vt:lpstr>Arial</vt:lpstr>
      <vt:lpstr>Calibri</vt:lpstr>
      <vt:lpstr>Calibri Light</vt:lpstr>
      <vt:lpstr>Comic Sans MS</vt:lpstr>
      <vt:lpstr>Wingdings</vt:lpstr>
      <vt:lpstr>Officeova tema</vt:lpstr>
      <vt:lpstr>NAMIZNI TENIS</vt:lpstr>
      <vt:lpstr>OSNOVE</vt:lpstr>
      <vt:lpstr>REKVIZITI</vt:lpstr>
      <vt:lpstr>PowerPointova predstavitev</vt:lpstr>
      <vt:lpstr>PRAVILA IGRE</vt:lpstr>
      <vt:lpstr>PRAVILA IGRE</vt:lpstr>
      <vt:lpstr>Tehnika </vt:lpstr>
      <vt:lpstr>PowerPointova predstavitev</vt:lpstr>
      <vt:lpstr>DRŽA LOPARJA</vt:lpstr>
      <vt:lpstr>TEHNIKA DELA NOG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NAMIZNI TENIS</dc:title>
  <dc:creator>UČITELJ</dc:creator>
  <cp:lastModifiedBy>UČITELJ</cp:lastModifiedBy>
  <cp:revision>9</cp:revision>
  <dcterms:created xsi:type="dcterms:W3CDTF">2020-05-02T12:12:34Z</dcterms:created>
  <dcterms:modified xsi:type="dcterms:W3CDTF">2020-05-02T13:24:59Z</dcterms:modified>
</cp:coreProperties>
</file>